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15"/>
  </p:notesMasterIdLst>
  <p:sldIdLst>
    <p:sldId id="256" r:id="rId4"/>
    <p:sldId id="258" r:id="rId5"/>
    <p:sldId id="261" r:id="rId6"/>
    <p:sldId id="262" r:id="rId7"/>
    <p:sldId id="263" r:id="rId8"/>
    <p:sldId id="274" r:id="rId9"/>
    <p:sldId id="275" r:id="rId10"/>
    <p:sldId id="270" r:id="rId11"/>
    <p:sldId id="272" r:id="rId12"/>
    <p:sldId id="273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2DCD8C-C766-4FC6-B3FA-D41B355FCA18}" v="5" dt="2022-08-31T22:18:13.2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8741" autoAdjust="0"/>
  </p:normalViewPr>
  <p:slideViewPr>
    <p:cSldViewPr snapToGrid="0">
      <p:cViewPr varScale="1">
        <p:scale>
          <a:sx n="56" d="100"/>
          <a:sy n="56" d="100"/>
        </p:scale>
        <p:origin x="10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k bagavatula" userId="f05f830ce8060121" providerId="LiveId" clId="{1C2DCD8C-C766-4FC6-B3FA-D41B355FCA18}"/>
    <pc:docChg chg="custSel addSld delSld modSld">
      <pc:chgData name="prak bagavatula" userId="f05f830ce8060121" providerId="LiveId" clId="{1C2DCD8C-C766-4FC6-B3FA-D41B355FCA18}" dt="2022-09-01T00:05:13.616" v="358" actId="2696"/>
      <pc:docMkLst>
        <pc:docMk/>
      </pc:docMkLst>
      <pc:sldChg chg="addSp modSp del mod modNotesTx">
        <pc:chgData name="prak bagavatula" userId="f05f830ce8060121" providerId="LiveId" clId="{1C2DCD8C-C766-4FC6-B3FA-D41B355FCA18}" dt="2022-08-31T22:17:38.422" v="335" actId="2696"/>
        <pc:sldMkLst>
          <pc:docMk/>
          <pc:sldMk cId="0" sldId="265"/>
        </pc:sldMkLst>
        <pc:picChg chg="add mod">
          <ac:chgData name="prak bagavatula" userId="f05f830ce8060121" providerId="LiveId" clId="{1C2DCD8C-C766-4FC6-B3FA-D41B355FCA18}" dt="2022-08-31T01:20:43.913" v="4" actId="1076"/>
          <ac:picMkLst>
            <pc:docMk/>
            <pc:sldMk cId="0" sldId="265"/>
            <ac:picMk id="3" creationId="{666FF72E-6224-076E-89FD-4AAC23B7705E}"/>
          </ac:picMkLst>
        </pc:picChg>
        <pc:picChg chg="add mod">
          <ac:chgData name="prak bagavatula" userId="f05f830ce8060121" providerId="LiveId" clId="{1C2DCD8C-C766-4FC6-B3FA-D41B355FCA18}" dt="2022-08-31T21:34:16.199" v="284" actId="1076"/>
          <ac:picMkLst>
            <pc:docMk/>
            <pc:sldMk cId="0" sldId="265"/>
            <ac:picMk id="4" creationId="{21AFA899-A593-ED01-5286-7DE4F0FB9484}"/>
          </ac:picMkLst>
        </pc:picChg>
      </pc:sldChg>
      <pc:sldChg chg="modSp mod modNotesTx">
        <pc:chgData name="prak bagavatula" userId="f05f830ce8060121" providerId="LiveId" clId="{1C2DCD8C-C766-4FC6-B3FA-D41B355FCA18}" dt="2022-08-31T21:59:26.383" v="333" actId="33524"/>
        <pc:sldMkLst>
          <pc:docMk/>
          <pc:sldMk cId="1373066523" sldId="266"/>
        </pc:sldMkLst>
        <pc:spChg chg="mod">
          <ac:chgData name="prak bagavatula" userId="f05f830ce8060121" providerId="LiveId" clId="{1C2DCD8C-C766-4FC6-B3FA-D41B355FCA18}" dt="2022-08-31T21:59:18.763" v="332" actId="207"/>
          <ac:spMkLst>
            <pc:docMk/>
            <pc:sldMk cId="1373066523" sldId="266"/>
            <ac:spMk id="2" creationId="{D8D49DFA-66BE-4652-8EBF-EACCBFD662E7}"/>
          </ac:spMkLst>
        </pc:spChg>
        <pc:spChg chg="mod">
          <ac:chgData name="prak bagavatula" userId="f05f830ce8060121" providerId="LiveId" clId="{1C2DCD8C-C766-4FC6-B3FA-D41B355FCA18}" dt="2022-08-31T21:59:26.383" v="333" actId="33524"/>
          <ac:spMkLst>
            <pc:docMk/>
            <pc:sldMk cId="1373066523" sldId="266"/>
            <ac:spMk id="3" creationId="{2198673E-7CC1-4548-B21E-78DA8EB7E866}"/>
          </ac:spMkLst>
        </pc:spChg>
      </pc:sldChg>
      <pc:sldChg chg="addSp delSp modSp mod">
        <pc:chgData name="prak bagavatula" userId="f05f830ce8060121" providerId="LiveId" clId="{1C2DCD8C-C766-4FC6-B3FA-D41B355FCA18}" dt="2022-08-31T21:54:05.909" v="298" actId="14100"/>
        <pc:sldMkLst>
          <pc:docMk/>
          <pc:sldMk cId="0" sldId="270"/>
        </pc:sldMkLst>
        <pc:spChg chg="mod">
          <ac:chgData name="prak bagavatula" userId="f05f830ce8060121" providerId="LiveId" clId="{1C2DCD8C-C766-4FC6-B3FA-D41B355FCA18}" dt="2022-08-31T02:01:48.416" v="13" actId="20577"/>
          <ac:spMkLst>
            <pc:docMk/>
            <pc:sldMk cId="0" sldId="270"/>
            <ac:spMk id="224" creationId="{00000000-0000-0000-0000-000000000000}"/>
          </ac:spMkLst>
        </pc:spChg>
        <pc:picChg chg="add mod">
          <ac:chgData name="prak bagavatula" userId="f05f830ce8060121" providerId="LiveId" clId="{1C2DCD8C-C766-4FC6-B3FA-D41B355FCA18}" dt="2022-08-31T21:54:05.909" v="298" actId="14100"/>
          <ac:picMkLst>
            <pc:docMk/>
            <pc:sldMk cId="0" sldId="270"/>
            <ac:picMk id="3" creationId="{1C45D8BF-DDB5-49D9-F813-C208E0B617A7}"/>
          </ac:picMkLst>
        </pc:picChg>
        <pc:picChg chg="del">
          <ac:chgData name="prak bagavatula" userId="f05f830ce8060121" providerId="LiveId" clId="{1C2DCD8C-C766-4FC6-B3FA-D41B355FCA18}" dt="2022-08-31T21:53:10.653" v="285" actId="21"/>
          <ac:picMkLst>
            <pc:docMk/>
            <pc:sldMk cId="0" sldId="270"/>
            <ac:picMk id="6" creationId="{EE90EB5E-89F6-EEC7-EFE2-E38F105499FA}"/>
          </ac:picMkLst>
        </pc:picChg>
        <pc:picChg chg="del">
          <ac:chgData name="prak bagavatula" userId="f05f830ce8060121" providerId="LiveId" clId="{1C2DCD8C-C766-4FC6-B3FA-D41B355FCA18}" dt="2022-08-31T21:53:43.150" v="291" actId="21"/>
          <ac:picMkLst>
            <pc:docMk/>
            <pc:sldMk cId="0" sldId="270"/>
            <ac:picMk id="8" creationId="{C9D608CE-A487-1DB1-B57E-BB8A0FDA4227}"/>
          </ac:picMkLst>
        </pc:picChg>
      </pc:sldChg>
      <pc:sldChg chg="modSp mod">
        <pc:chgData name="prak bagavatula" userId="f05f830ce8060121" providerId="LiveId" clId="{1C2DCD8C-C766-4FC6-B3FA-D41B355FCA18}" dt="2022-08-31T23:23:58.881" v="343" actId="20577"/>
        <pc:sldMkLst>
          <pc:docMk/>
          <pc:sldMk cId="0" sldId="273"/>
        </pc:sldMkLst>
        <pc:spChg chg="mod">
          <ac:chgData name="prak bagavatula" userId="f05f830ce8060121" providerId="LiveId" clId="{1C2DCD8C-C766-4FC6-B3FA-D41B355FCA18}" dt="2022-08-31T23:23:58.881" v="343" actId="20577"/>
          <ac:spMkLst>
            <pc:docMk/>
            <pc:sldMk cId="0" sldId="273"/>
            <ac:spMk id="250" creationId="{00000000-0000-0000-0000-000000000000}"/>
          </ac:spMkLst>
        </pc:spChg>
      </pc:sldChg>
      <pc:sldChg chg="modSp add mod">
        <pc:chgData name="prak bagavatula" userId="f05f830ce8060121" providerId="LiveId" clId="{1C2DCD8C-C766-4FC6-B3FA-D41B355FCA18}" dt="2022-08-31T22:18:31.224" v="337" actId="20577"/>
        <pc:sldMkLst>
          <pc:docMk/>
          <pc:sldMk cId="0" sldId="274"/>
        </pc:sldMkLst>
        <pc:spChg chg="mod">
          <ac:chgData name="prak bagavatula" userId="f05f830ce8060121" providerId="LiveId" clId="{1C2DCD8C-C766-4FC6-B3FA-D41B355FCA18}" dt="2022-08-31T22:18:31.224" v="337" actId="20577"/>
          <ac:spMkLst>
            <pc:docMk/>
            <pc:sldMk cId="0" sldId="274"/>
            <ac:spMk id="188" creationId="{00000000-0000-0000-0000-000000000000}"/>
          </ac:spMkLst>
        </pc:spChg>
      </pc:sldChg>
      <pc:sldChg chg="del">
        <pc:chgData name="prak bagavatula" userId="f05f830ce8060121" providerId="LiveId" clId="{1C2DCD8C-C766-4FC6-B3FA-D41B355FCA18}" dt="2022-08-31T01:21:04.379" v="5" actId="2696"/>
        <pc:sldMkLst>
          <pc:docMk/>
          <pc:sldMk cId="463498400" sldId="274"/>
        </pc:sldMkLst>
      </pc:sldChg>
      <pc:sldChg chg="modSp del mod">
        <pc:chgData name="prak bagavatula" userId="f05f830ce8060121" providerId="LiveId" clId="{1C2DCD8C-C766-4FC6-B3FA-D41B355FCA18}" dt="2022-08-31T22:18:24.587" v="336" actId="20577"/>
        <pc:sldMkLst>
          <pc:docMk/>
          <pc:sldMk cId="1717816431" sldId="275"/>
        </pc:sldMkLst>
        <pc:spChg chg="mod">
          <ac:chgData name="prak bagavatula" userId="f05f830ce8060121" providerId="LiveId" clId="{1C2DCD8C-C766-4FC6-B3FA-D41B355FCA18}" dt="2022-08-31T22:18:24.587" v="336" actId="20577"/>
          <ac:spMkLst>
            <pc:docMk/>
            <pc:sldMk cId="1717816431" sldId="275"/>
            <ac:spMk id="3" creationId="{58C6411A-4116-DFBC-9FAF-D65EFFC97BD3}"/>
          </ac:spMkLst>
        </pc:spChg>
      </pc:sldChg>
      <pc:sldChg chg="del">
        <pc:chgData name="prak bagavatula" userId="f05f830ce8060121" providerId="LiveId" clId="{1C2DCD8C-C766-4FC6-B3FA-D41B355FCA18}" dt="2022-08-31T01:57:40.416" v="11" actId="2696"/>
        <pc:sldMkLst>
          <pc:docMk/>
          <pc:sldMk cId="3606339361" sldId="276"/>
        </pc:sldMkLst>
      </pc:sldChg>
      <pc:sldChg chg="new del">
        <pc:chgData name="prak bagavatula" userId="f05f830ce8060121" providerId="LiveId" clId="{1C2DCD8C-C766-4FC6-B3FA-D41B355FCA18}" dt="2022-09-01T00:04:44.598" v="346" actId="2696"/>
        <pc:sldMkLst>
          <pc:docMk/>
          <pc:sldMk cId="3875512129" sldId="276"/>
        </pc:sldMkLst>
      </pc:sldChg>
      <pc:sldChg chg="delSp modSp new del mod">
        <pc:chgData name="prak bagavatula" userId="f05f830ce8060121" providerId="LiveId" clId="{1C2DCD8C-C766-4FC6-B3FA-D41B355FCA18}" dt="2022-09-01T00:05:13.616" v="358" actId="2696"/>
        <pc:sldMkLst>
          <pc:docMk/>
          <pc:sldMk cId="581807190" sldId="277"/>
        </pc:sldMkLst>
        <pc:spChg chg="mod">
          <ac:chgData name="prak bagavatula" userId="f05f830ce8060121" providerId="LiveId" clId="{1C2DCD8C-C766-4FC6-B3FA-D41B355FCA18}" dt="2022-09-01T00:04:50.111" v="356" actId="20577"/>
          <ac:spMkLst>
            <pc:docMk/>
            <pc:sldMk cId="581807190" sldId="277"/>
            <ac:spMk id="2" creationId="{5562FAC5-E2DA-09B1-20EF-DB6767EAE511}"/>
          </ac:spMkLst>
        </pc:spChg>
        <pc:spChg chg="del">
          <ac:chgData name="prak bagavatula" userId="f05f830ce8060121" providerId="LiveId" clId="{1C2DCD8C-C766-4FC6-B3FA-D41B355FCA18}" dt="2022-09-01T00:04:55.229" v="357" actId="21"/>
          <ac:spMkLst>
            <pc:docMk/>
            <pc:sldMk cId="581807190" sldId="277"/>
            <ac:spMk id="3" creationId="{3F05F9EC-C095-13CC-E2BF-4115E1DBCB8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0C3D37-B52B-421F-9961-BB6057BDE57F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297349-7A8F-4BB4-A15F-EBE53E9BB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82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393a79287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393a79287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Aizel 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335169466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335169466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Angelica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335169466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335169466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Angelica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335169466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335169466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Angelica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16684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335169466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335169466_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Yafreisi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3729eccc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3729eccc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Zohna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393a79287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7393a79287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Zohna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3729eccc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3729eccc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Zohna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97349-7A8F-4BB4-A15F-EBE53E9BBB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1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1F896-3532-A9F5-2D79-97DD56B4F9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43246E-A851-29DF-67E8-A9532FE9C9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05E7A-D29C-925C-F283-46220675C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37300-66FB-4C6C-A55A-973C72232D20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6B0E3-4B1E-443B-771E-43A19D00A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434B9-A74D-DFE2-5101-FB0E03275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C8BE2-5F35-42F9-B443-ACDBD9914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9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30525-5B3E-65B2-56D6-DF38CB305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1FD599-11A7-DE8C-610E-BD3819B29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634F5-389E-B4B2-EFF5-D5DF022BD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37300-66FB-4C6C-A55A-973C72232D20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085F34-FBF0-D692-4260-5849D5B93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59B29-5BF9-EC0D-A397-6D1052BE8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C8BE2-5F35-42F9-B443-ACDBD9914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908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B3932-D2D1-59BC-9610-7307CA6844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A239F1-64F0-1496-010B-481CA0F2FE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776A9-6D0A-4895-8F9C-2A398F2D9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37300-66FB-4C6C-A55A-973C72232D20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AA295-2552-9F0D-622D-720238179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E6FEC-D3AA-E08E-E7D3-56CFC5F1E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C8BE2-5F35-42F9-B443-ACDBD9914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505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1" y="3766000"/>
            <a:ext cx="9827200" cy="309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 flipH="1">
            <a:off x="4776800" y="2067600"/>
            <a:ext cx="7415200" cy="47904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 rot="10800000">
            <a:off x="6745207" y="0"/>
            <a:ext cx="5446800" cy="2736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>
            <a:off x="271033" y="275000"/>
            <a:ext cx="11650000" cy="6308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4" name="Google Shape;14;p2"/>
          <p:cNvGrpSpPr/>
          <p:nvPr/>
        </p:nvGrpSpPr>
        <p:grpSpPr>
          <a:xfrm>
            <a:off x="340267" y="789"/>
            <a:ext cx="3000484" cy="13924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1207194" y="789"/>
            <a:ext cx="3000484" cy="13924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9409957" y="6784"/>
            <a:ext cx="2468376" cy="1002811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8737376" y="5623803"/>
            <a:ext cx="3185424" cy="1234316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265532" y="5407536"/>
            <a:ext cx="3727219" cy="1444411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2478271" y="2430444"/>
            <a:ext cx="7148400" cy="19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2478267" y="4550877"/>
            <a:ext cx="7148400" cy="6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017774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6342800" y="3079200"/>
            <a:ext cx="5849200" cy="37788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9" name="Google Shape;39;p3"/>
          <p:cNvGrpSpPr/>
          <p:nvPr/>
        </p:nvGrpSpPr>
        <p:grpSpPr>
          <a:xfrm>
            <a:off x="7458922" y="5281487"/>
            <a:ext cx="3880193" cy="1576453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265532" y="3"/>
            <a:ext cx="3727219" cy="1444411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518245" y="2328133"/>
            <a:ext cx="7170000" cy="21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47553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4776800" y="2067600"/>
            <a:ext cx="74152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Google Shape;58;p5"/>
          <p:cNvSpPr/>
          <p:nvPr/>
        </p:nvSpPr>
        <p:spPr>
          <a:xfrm>
            <a:off x="41" y="3766000"/>
            <a:ext cx="9827200" cy="3092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Google Shape;59;p5"/>
          <p:cNvSpPr/>
          <p:nvPr/>
        </p:nvSpPr>
        <p:spPr>
          <a:xfrm>
            <a:off x="270967" y="275000"/>
            <a:ext cx="11650000" cy="6308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1092200" y="1127467"/>
            <a:ext cx="10007600" cy="12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1092200" y="2654300"/>
            <a:ext cx="4914800" cy="32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6184900" y="2654300"/>
            <a:ext cx="4914800" cy="32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564092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4776800" y="2067600"/>
            <a:ext cx="74152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6"/>
          <p:cNvSpPr/>
          <p:nvPr/>
        </p:nvSpPr>
        <p:spPr>
          <a:xfrm>
            <a:off x="41" y="3766000"/>
            <a:ext cx="9827200" cy="3092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6"/>
          <p:cNvSpPr/>
          <p:nvPr/>
        </p:nvSpPr>
        <p:spPr>
          <a:xfrm>
            <a:off x="270967" y="275000"/>
            <a:ext cx="11650000" cy="6308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1092200" y="1127467"/>
            <a:ext cx="10007600" cy="12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38611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4776800" y="2067600"/>
            <a:ext cx="74152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" name="Google Shape;72;p7"/>
          <p:cNvSpPr/>
          <p:nvPr/>
        </p:nvSpPr>
        <p:spPr>
          <a:xfrm>
            <a:off x="41" y="3766000"/>
            <a:ext cx="9827200" cy="3092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" name="Google Shape;73;p7"/>
          <p:cNvSpPr/>
          <p:nvPr/>
        </p:nvSpPr>
        <p:spPr>
          <a:xfrm>
            <a:off x="270967" y="275000"/>
            <a:ext cx="11650000" cy="6308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1092200" y="1127467"/>
            <a:ext cx="4945600" cy="18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1107600" y="3092067"/>
            <a:ext cx="4945600" cy="28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47102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3764192"/>
            <a:ext cx="9825600" cy="30892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" name="Google Shape;79;p8"/>
          <p:cNvSpPr/>
          <p:nvPr/>
        </p:nvSpPr>
        <p:spPr>
          <a:xfrm flipH="1">
            <a:off x="4777613" y="2072151"/>
            <a:ext cx="7414000" cy="4786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0" name="Google Shape;80;p8"/>
          <p:cNvGrpSpPr/>
          <p:nvPr/>
        </p:nvGrpSpPr>
        <p:grpSpPr>
          <a:xfrm>
            <a:off x="341322" y="-158"/>
            <a:ext cx="3001796" cy="1391211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70967" y="275000"/>
            <a:ext cx="11650000" cy="6308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5" name="Google Shape;85;p8"/>
          <p:cNvGrpSpPr/>
          <p:nvPr/>
        </p:nvGrpSpPr>
        <p:grpSpPr>
          <a:xfrm>
            <a:off x="46579" y="6029500"/>
            <a:ext cx="2124408" cy="822763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7848472" y="1657"/>
            <a:ext cx="4343273" cy="1682019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858572" y="1734861"/>
            <a:ext cx="8489200" cy="33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95077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4776800" y="2067600"/>
            <a:ext cx="74152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" name="Google Shape;97;p9"/>
          <p:cNvSpPr/>
          <p:nvPr/>
        </p:nvSpPr>
        <p:spPr>
          <a:xfrm>
            <a:off x="41" y="3766000"/>
            <a:ext cx="9827200" cy="3092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" name="Google Shape;98;p9"/>
          <p:cNvSpPr/>
          <p:nvPr/>
        </p:nvSpPr>
        <p:spPr>
          <a:xfrm>
            <a:off x="270967" y="275000"/>
            <a:ext cx="11650000" cy="6308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1092200" y="1127467"/>
            <a:ext cx="8565600" cy="9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1092200" y="2067600"/>
            <a:ext cx="78132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1092200" y="3289400"/>
            <a:ext cx="7813200" cy="2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928508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41" y="3766000"/>
            <a:ext cx="9827200" cy="3092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10"/>
          <p:cNvSpPr/>
          <p:nvPr/>
        </p:nvSpPr>
        <p:spPr>
          <a:xfrm flipH="1">
            <a:off x="4776800" y="2067600"/>
            <a:ext cx="7415200" cy="4790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" name="Google Shape;106;p10"/>
          <p:cNvSpPr/>
          <p:nvPr/>
        </p:nvSpPr>
        <p:spPr>
          <a:xfrm>
            <a:off x="270967" y="275000"/>
            <a:ext cx="11650000" cy="6308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437367" y="5551333"/>
            <a:ext cx="9886800" cy="8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80007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B3AB8-702C-FE49-B49C-D824BBA00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F204B-EC2A-6C40-F247-D72ADE590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178FE-735F-4D5E-1DB1-BCF8498F6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37300-66FB-4C6C-A55A-973C72232D20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BE9F5-7D89-3F11-BD25-999C37A1D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7D4E8-0199-E61D-C941-410F8FCD1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C8BE2-5F35-42F9-B443-ACDBD9914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92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7425600" y="3778767"/>
            <a:ext cx="4766400" cy="3079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7945630" y="5492769"/>
            <a:ext cx="3361269" cy="1365553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265532" y="3"/>
            <a:ext cx="3727219" cy="1444411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847800" y="1845133"/>
            <a:ext cx="8496400" cy="18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11466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11466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11466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11466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11466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11466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11466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11466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11466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847800" y="3818467"/>
            <a:ext cx="8496400" cy="8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 algn="ctr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 algn="ctr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 algn="ctr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 algn="ctr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 algn="ctr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 algn="ctr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 algn="ctr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 algn="ctr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7030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184114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1" y="3766000"/>
            <a:ext cx="9827200" cy="309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 flipH="1">
            <a:off x="4776800" y="2067600"/>
            <a:ext cx="7415200" cy="47904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 rot="10800000">
            <a:off x="6745207" y="0"/>
            <a:ext cx="5446800" cy="2736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>
            <a:off x="271033" y="275000"/>
            <a:ext cx="11650000" cy="6308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4" name="Google Shape;14;p2"/>
          <p:cNvGrpSpPr/>
          <p:nvPr/>
        </p:nvGrpSpPr>
        <p:grpSpPr>
          <a:xfrm>
            <a:off x="340267" y="789"/>
            <a:ext cx="3000484" cy="13924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1207194" y="789"/>
            <a:ext cx="3000484" cy="13924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9409957" y="6784"/>
            <a:ext cx="2468376" cy="1002811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8737376" y="5623803"/>
            <a:ext cx="3185424" cy="1234316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265532" y="5407536"/>
            <a:ext cx="3727219" cy="1444411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2478271" y="2430444"/>
            <a:ext cx="7148400" cy="19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2478267" y="4550877"/>
            <a:ext cx="7148400" cy="6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16458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6342800" y="3079200"/>
            <a:ext cx="5849200" cy="37788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9" name="Google Shape;39;p3"/>
          <p:cNvGrpSpPr/>
          <p:nvPr/>
        </p:nvGrpSpPr>
        <p:grpSpPr>
          <a:xfrm>
            <a:off x="7458922" y="5281487"/>
            <a:ext cx="3880193" cy="1576453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265532" y="3"/>
            <a:ext cx="3727219" cy="1444411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518245" y="2328133"/>
            <a:ext cx="7170000" cy="21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736586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4776800" y="2067600"/>
            <a:ext cx="74152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" name="Google Shape;51;p4"/>
          <p:cNvSpPr/>
          <p:nvPr/>
        </p:nvSpPr>
        <p:spPr>
          <a:xfrm>
            <a:off x="41" y="3766000"/>
            <a:ext cx="9827200" cy="3092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" name="Google Shape;52;p4"/>
          <p:cNvSpPr/>
          <p:nvPr/>
        </p:nvSpPr>
        <p:spPr>
          <a:xfrm>
            <a:off x="270967" y="275000"/>
            <a:ext cx="11650000" cy="6308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1092200" y="1127467"/>
            <a:ext cx="10007600" cy="12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1092200" y="2654300"/>
            <a:ext cx="10007600" cy="32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771202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4776800" y="2067600"/>
            <a:ext cx="74152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Google Shape;58;p5"/>
          <p:cNvSpPr/>
          <p:nvPr/>
        </p:nvSpPr>
        <p:spPr>
          <a:xfrm>
            <a:off x="41" y="3766000"/>
            <a:ext cx="9827200" cy="3092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Google Shape;59;p5"/>
          <p:cNvSpPr/>
          <p:nvPr/>
        </p:nvSpPr>
        <p:spPr>
          <a:xfrm>
            <a:off x="270967" y="275000"/>
            <a:ext cx="11650000" cy="6308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1092200" y="1127467"/>
            <a:ext cx="10007600" cy="12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1092200" y="2654300"/>
            <a:ext cx="4914800" cy="32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6184900" y="2654300"/>
            <a:ext cx="4914800" cy="32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985489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4776800" y="2067600"/>
            <a:ext cx="74152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6"/>
          <p:cNvSpPr/>
          <p:nvPr/>
        </p:nvSpPr>
        <p:spPr>
          <a:xfrm>
            <a:off x="41" y="3766000"/>
            <a:ext cx="9827200" cy="3092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6"/>
          <p:cNvSpPr/>
          <p:nvPr/>
        </p:nvSpPr>
        <p:spPr>
          <a:xfrm>
            <a:off x="270967" y="275000"/>
            <a:ext cx="11650000" cy="6308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1092200" y="1127467"/>
            <a:ext cx="10007600" cy="12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726565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4776800" y="2067600"/>
            <a:ext cx="74152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" name="Google Shape;72;p7"/>
          <p:cNvSpPr/>
          <p:nvPr/>
        </p:nvSpPr>
        <p:spPr>
          <a:xfrm>
            <a:off x="41" y="3766000"/>
            <a:ext cx="9827200" cy="3092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" name="Google Shape;73;p7"/>
          <p:cNvSpPr/>
          <p:nvPr/>
        </p:nvSpPr>
        <p:spPr>
          <a:xfrm>
            <a:off x="270967" y="275000"/>
            <a:ext cx="11650000" cy="6308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1092200" y="1127467"/>
            <a:ext cx="4945600" cy="18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1107600" y="3092067"/>
            <a:ext cx="4945600" cy="28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9020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3764192"/>
            <a:ext cx="9825600" cy="30892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" name="Google Shape;79;p8"/>
          <p:cNvSpPr/>
          <p:nvPr/>
        </p:nvSpPr>
        <p:spPr>
          <a:xfrm flipH="1">
            <a:off x="4777613" y="2072151"/>
            <a:ext cx="7414000" cy="4786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0" name="Google Shape;80;p8"/>
          <p:cNvGrpSpPr/>
          <p:nvPr/>
        </p:nvGrpSpPr>
        <p:grpSpPr>
          <a:xfrm>
            <a:off x="341322" y="-158"/>
            <a:ext cx="3001796" cy="1391211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70967" y="275000"/>
            <a:ext cx="11650000" cy="6308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5" name="Google Shape;85;p8"/>
          <p:cNvGrpSpPr/>
          <p:nvPr/>
        </p:nvGrpSpPr>
        <p:grpSpPr>
          <a:xfrm>
            <a:off x="46579" y="6029500"/>
            <a:ext cx="2124408" cy="822763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7848472" y="1657"/>
            <a:ext cx="4343273" cy="1682019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858572" y="1734861"/>
            <a:ext cx="8489200" cy="33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109626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4776800" y="2067600"/>
            <a:ext cx="74152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" name="Google Shape;97;p9"/>
          <p:cNvSpPr/>
          <p:nvPr/>
        </p:nvSpPr>
        <p:spPr>
          <a:xfrm>
            <a:off x="41" y="3766000"/>
            <a:ext cx="9827200" cy="3092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" name="Google Shape;98;p9"/>
          <p:cNvSpPr/>
          <p:nvPr/>
        </p:nvSpPr>
        <p:spPr>
          <a:xfrm>
            <a:off x="270967" y="275000"/>
            <a:ext cx="11650000" cy="6308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1092200" y="1127467"/>
            <a:ext cx="8565600" cy="9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1092200" y="2067600"/>
            <a:ext cx="78132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1092200" y="3289400"/>
            <a:ext cx="7813200" cy="2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65310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2C6DF-826B-1536-2517-EF1ACC1B6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BB943C-28E9-B0EA-979A-99E6FB3695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F1DBB-9ABB-0807-CDDA-257710423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37300-66FB-4C6C-A55A-973C72232D20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0FBA4-BD4F-47D0-8155-665D348D9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E8F4C-411D-DEA4-E04F-3F912722F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C8BE2-5F35-42F9-B443-ACDBD9914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180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41" y="3766000"/>
            <a:ext cx="9827200" cy="3092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10"/>
          <p:cNvSpPr/>
          <p:nvPr/>
        </p:nvSpPr>
        <p:spPr>
          <a:xfrm flipH="1">
            <a:off x="4776800" y="2067600"/>
            <a:ext cx="7415200" cy="4790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" name="Google Shape;106;p10"/>
          <p:cNvSpPr/>
          <p:nvPr/>
        </p:nvSpPr>
        <p:spPr>
          <a:xfrm>
            <a:off x="270967" y="275000"/>
            <a:ext cx="11650000" cy="6308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437367" y="5551333"/>
            <a:ext cx="9886800" cy="8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074457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7425600" y="3778767"/>
            <a:ext cx="4766400" cy="3079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7945630" y="5492769"/>
            <a:ext cx="3361269" cy="1365553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265532" y="3"/>
            <a:ext cx="3727219" cy="1444411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847800" y="1845133"/>
            <a:ext cx="8496400" cy="18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11466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11466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11466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11466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11466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11466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11466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11466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11466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847800" y="3818467"/>
            <a:ext cx="8496400" cy="8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 algn="ctr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 algn="ctr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 algn="ctr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 algn="ctr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 algn="ctr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 algn="ctr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 algn="ctr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 algn="ctr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681006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1781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599C4-1443-0D88-2C9D-39CE70F21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AB07B-DDF5-5A90-1451-02F04B5A9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AB6DE0-8886-7FE5-D773-5B4988644E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CBF570-89B5-C99C-EC9A-898CF5323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37300-66FB-4C6C-A55A-973C72232D20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4F27CC-A99B-E5AE-59D9-DA2B05BB8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21D5B0-2F9C-A203-1288-4A7FB9A26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C8BE2-5F35-42F9-B443-ACDBD9914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78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F3362-3DB1-4BF1-97DF-7C8A84DFE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05EAEB-ADD2-5AC9-B1E9-6DC6496443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BD18FA-5BA7-198C-72B3-B600975A10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993647-2FD2-05BD-D8DE-CFDFB9D2F3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BA9DDB-C1B7-2023-5BA4-187F7D30C2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103896-8C2B-BA76-7496-859FEEB06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37300-66FB-4C6C-A55A-973C72232D20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E85F37-AF5B-5B24-5713-9B22C8DE4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BB3E6B-B4DC-700B-9A0C-925D3345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C8BE2-5F35-42F9-B443-ACDBD9914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44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0F409-3FD5-31A2-2644-28BE6EA0D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F9B582-6FD4-53FE-5EA2-EB3C7B5AB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37300-66FB-4C6C-A55A-973C72232D20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718FE-FD60-E3CE-CA7C-1D3B8E395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C9A5F6-22F7-DFB0-0560-0E5784D85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C8BE2-5F35-42F9-B443-ACDBD9914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326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36F12E-B877-9A3D-D2DF-A59780D23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37300-66FB-4C6C-A55A-973C72232D20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562A6D-8140-26F8-FACC-3D3DBE1F4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779C2-E7BE-8170-7201-C53F60BE1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C8BE2-5F35-42F9-B443-ACDBD9914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16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F6A54-EAFE-66FA-5509-95BF6036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9ED3C-DC03-E27F-5250-5A7658086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AD4E7F-8BE6-5D1F-A3A6-E6B7734A5A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ED4F70-3AA9-7420-660A-AE56567ED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37300-66FB-4C6C-A55A-973C72232D20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4EF1B2-22DC-42BA-0982-670C3FC3F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CCCF91-C74C-52AC-0E79-F3C166BD8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C8BE2-5F35-42F9-B443-ACDBD9914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536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DC1AF-F5C3-81EC-0583-F02210E3F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B501E9-0711-5C5E-9035-8F578BB10C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0E55DD-B5F7-A930-6C37-1BA1325D71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358A8-9301-EB10-67C9-FA10187F7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37300-66FB-4C6C-A55A-973C72232D20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8A67DF-E07B-EDD7-653B-12A0D81C0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15D180-2B10-D784-0844-66046D834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C8BE2-5F35-42F9-B443-ACDBD9914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5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2D5EE5-1019-7671-EF82-B9AE6F9A9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4E6DF-F21B-EDC7-A3C1-1AB6BB150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662D5-246E-1E7E-B6E4-504D2DB6B2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537300-66FB-4C6C-A55A-973C72232D20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493CC-38D4-C94B-1501-3BEB91B7AA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4B13C-882A-38AA-144C-9369E8451A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C8BE2-5F35-42F9-B443-ACDBD9914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756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333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333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333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333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333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333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333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333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187953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333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333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333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333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333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333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333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333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0709079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bea.gov/iTable/iTable.cfm?reqid=7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ncses.nsf.gov/indicators/states/indicator/bachelors-degree-holders-per-25-44-year-old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ov"/><Relationship Id="rId7" Type="http://schemas.openxmlformats.org/officeDocument/2006/relationships/image" Target="../media/image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32.xml"/><Relationship Id="rId4" Type="http://schemas.openxmlformats.org/officeDocument/2006/relationships/video" Target="../media/media2.mo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AA0B543-86E1-DDCF-AB9B-358E0420C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25" y="1321056"/>
            <a:ext cx="10684151" cy="19919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tx2"/>
                </a:solidFill>
              </a:rPr>
              <a:t>Education</a:t>
            </a:r>
            <a: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vs Income by State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C2E6D8C-6401-96E9-E860-F1C5A32C0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1395" y="3525490"/>
            <a:ext cx="9469211" cy="8656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Phil Faulkner, Elton Cummings, </a:t>
            </a:r>
            <a:r>
              <a:rPr lang="en-US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Prak</a:t>
            </a:r>
            <a:r>
              <a:rPr lang="en-US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Bagavatula</a:t>
            </a:r>
            <a:r>
              <a:rPr lang="en-US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, Christian </a:t>
            </a:r>
            <a:r>
              <a:rPr lang="en-US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Tourteau</a:t>
            </a:r>
            <a:endParaRPr lang="en-US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5" y="3658536"/>
            <a:ext cx="3655725" cy="2743201"/>
            <a:chOff x="-305" y="-1"/>
            <a:chExt cx="3832880" cy="2876136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5120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 txBox="1">
            <a:spLocks noGrp="1"/>
          </p:cNvSpPr>
          <p:nvPr>
            <p:ph type="title" idx="4294967295"/>
          </p:nvPr>
        </p:nvSpPr>
        <p:spPr>
          <a:xfrm>
            <a:off x="0" y="293688"/>
            <a:ext cx="10007600" cy="83343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b="1" dirty="0"/>
              <a:t>Machine Learning</a:t>
            </a:r>
            <a:endParaRPr b="1" dirty="0"/>
          </a:p>
        </p:txBody>
      </p:sp>
      <p:sp>
        <p:nvSpPr>
          <p:cNvPr id="250" name="Google Shape;250;p30"/>
          <p:cNvSpPr txBox="1">
            <a:spLocks noGrp="1"/>
          </p:cNvSpPr>
          <p:nvPr>
            <p:ph type="body" idx="4294967295"/>
          </p:nvPr>
        </p:nvSpPr>
        <p:spPr>
          <a:xfrm>
            <a:off x="0" y="1079500"/>
            <a:ext cx="4379913" cy="55514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indent="-440256">
              <a:buClr>
                <a:srgbClr val="000000"/>
              </a:buClr>
              <a:buSzPts val="1600"/>
              <a:buFont typeface="Arial"/>
              <a:buChar char="❖"/>
            </a:pPr>
            <a:r>
              <a:rPr lang="en" sz="21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R2 explains about 80% of the variability of the data around the mean</a:t>
            </a:r>
            <a:endParaRPr sz="2133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0256">
              <a:buClr>
                <a:srgbClr val="000000"/>
              </a:buClr>
              <a:buSzPts val="1600"/>
              <a:buFont typeface="Arial"/>
              <a:buChar char="❖"/>
            </a:pPr>
            <a:r>
              <a:rPr lang="en" sz="21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" sz="21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mean scored error of .09, close to the desired 0 range</a:t>
            </a:r>
            <a:endParaRPr sz="2133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0256">
              <a:buClr>
                <a:srgbClr val="000000"/>
              </a:buClr>
              <a:buSzPts val="1600"/>
              <a:buFont typeface="Arial"/>
              <a:buChar char="❖"/>
            </a:pPr>
            <a:r>
              <a:rPr lang="en" sz="21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Probabilities of a positive correlation between Bachelors Percentage, postsecondary degree and per capita income are relatively high.</a:t>
            </a:r>
            <a:endParaRPr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492AE9A7-4203-6C6E-357D-BED92E2AC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080" y="108470"/>
            <a:ext cx="6868160" cy="63329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49DFA-66BE-4652-8EBF-EACCBFD662E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895350"/>
            <a:ext cx="12192000" cy="1506538"/>
          </a:xfrm>
        </p:spPr>
        <p:txBody>
          <a:bodyPr>
            <a:normAutofit/>
          </a:bodyPr>
          <a:lstStyle/>
          <a:p>
            <a:r>
              <a:rPr lang="en-US" sz="2800" b="1" i="0" dirty="0">
                <a:solidFill>
                  <a:schemeClr val="accent2">
                    <a:lumMod val="75000"/>
                  </a:schemeClr>
                </a:solidFill>
                <a:effectLst/>
                <a:latin typeface="Nunito" pitchFamily="2" charset="0"/>
              </a:rPr>
              <a:t>What we would like to add with further development and time.</a:t>
            </a:r>
            <a:endParaRPr lang="en-US" sz="2800" b="1" dirty="0">
              <a:solidFill>
                <a:schemeClr val="accent2">
                  <a:lumMod val="75000"/>
                </a:schemeClr>
              </a:solidFill>
              <a:latin typeface="Nunito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8673E-7CC1-4548-B21E-78DA8EB7E86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347913"/>
            <a:ext cx="8572500" cy="3614737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 sz="213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130" b="0" i="0" dirty="0">
                <a:solidFill>
                  <a:srgbClr val="1D1C1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•1. Include more years to the data to see how the data might have changed over a larger time frame.</a:t>
            </a:r>
          </a:p>
          <a:p>
            <a:pPr marL="0" indent="0">
              <a:buNone/>
            </a:pPr>
            <a:br>
              <a:rPr lang="en-US" sz="213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130" b="0" i="0" dirty="0">
                <a:solidFill>
                  <a:srgbClr val="1D1C1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•2. Examine enrollment versus graduation.</a:t>
            </a:r>
          </a:p>
          <a:p>
            <a:pPr marL="0" indent="0">
              <a:buNone/>
            </a:pPr>
            <a:br>
              <a:rPr lang="en-US" sz="213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130" b="0" i="0" dirty="0">
                <a:solidFill>
                  <a:srgbClr val="1D1C1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•3. Examine countries like the United States and determine the same metrics and compare to the United States.</a:t>
            </a:r>
            <a:endParaRPr lang="en-US" sz="213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066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title" idx="4294967295"/>
          </p:nvPr>
        </p:nvSpPr>
        <p:spPr>
          <a:xfrm>
            <a:off x="0" y="309563"/>
            <a:ext cx="10007600" cy="86201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b="1" dirty="0"/>
              <a:t>Analysis Importance </a:t>
            </a:r>
            <a:endParaRPr b="1" dirty="0"/>
          </a:p>
        </p:txBody>
      </p:sp>
      <p:sp>
        <p:nvSpPr>
          <p:cNvPr id="135" name="Google Shape;135;p14"/>
          <p:cNvSpPr txBox="1">
            <a:spLocks noGrp="1"/>
          </p:cNvSpPr>
          <p:nvPr>
            <p:ph type="body" idx="4294967295"/>
          </p:nvPr>
        </p:nvSpPr>
        <p:spPr>
          <a:xfrm>
            <a:off x="731838" y="1138238"/>
            <a:ext cx="11287442" cy="547528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1" indent="0">
              <a:buClr>
                <a:srgbClr val="424242"/>
              </a:buClr>
              <a:buSzPts val="1800"/>
              <a:buNone/>
            </a:pPr>
            <a:r>
              <a:rPr lang="en" sz="2000" b="1" dirty="0">
                <a:solidFill>
                  <a:srgbClr val="424242"/>
                </a:solidFill>
                <a:latin typeface="+mn-lt"/>
                <a:ea typeface="Nunito"/>
                <a:cs typeface="Nunito"/>
                <a:sym typeface="Nunito"/>
              </a:rPr>
              <a:t>   Background: </a:t>
            </a:r>
            <a:endParaRPr sz="2000" b="1" dirty="0">
              <a:solidFill>
                <a:srgbClr val="424242"/>
              </a:solidFill>
              <a:latin typeface="+mn-lt"/>
              <a:ea typeface="Nunito"/>
              <a:cs typeface="Nunito"/>
              <a:sym typeface="Nunito"/>
            </a:endParaRPr>
          </a:p>
          <a:p>
            <a:pPr lvl="1" indent="-457189">
              <a:spcBef>
                <a:spcPts val="0"/>
              </a:spcBef>
              <a:buClr>
                <a:srgbClr val="424242"/>
              </a:buClr>
              <a:buSzPts val="1800"/>
              <a:buFont typeface="Nunito"/>
              <a:buChar char="○"/>
            </a:pPr>
            <a:r>
              <a:rPr lang="en" sz="2000" b="0" i="0" dirty="0">
                <a:solidFill>
                  <a:srgbClr val="424242"/>
                </a:solidFill>
                <a:effectLst/>
                <a:latin typeface="+mn-lt"/>
                <a:sym typeface="Nunito"/>
              </a:rPr>
              <a:t>T</a:t>
            </a:r>
            <a:r>
              <a:rPr lang="en-US" sz="2000" b="0" i="0" dirty="0">
                <a:solidFill>
                  <a:srgbClr val="212121"/>
                </a:solidFill>
                <a:effectLst/>
                <a:latin typeface="+mn-lt"/>
              </a:rPr>
              <a:t>he relationship between income and </a:t>
            </a:r>
            <a:r>
              <a:rPr lang="en-US" sz="2000" dirty="0">
                <a:solidFill>
                  <a:srgbClr val="212121"/>
                </a:solidFill>
                <a:latin typeface="+mn-lt"/>
              </a:rPr>
              <a:t>Education level</a:t>
            </a:r>
            <a:r>
              <a:rPr lang="en-US" sz="2000" b="0" i="0" dirty="0">
                <a:solidFill>
                  <a:srgbClr val="212121"/>
                </a:solidFill>
                <a:effectLst/>
                <a:latin typeface="+mn-lt"/>
              </a:rPr>
              <a:t> is well established but remains sometimes poorly understood</a:t>
            </a:r>
          </a:p>
          <a:p>
            <a:pPr lvl="1" indent="-457189">
              <a:spcBef>
                <a:spcPts val="0"/>
              </a:spcBef>
              <a:buClr>
                <a:srgbClr val="424242"/>
              </a:buClr>
              <a:buSzPts val="1800"/>
              <a:buFont typeface="Nunito"/>
              <a:buChar char="○"/>
            </a:pPr>
            <a:endParaRPr lang="en-US" sz="2000" b="0" i="0" dirty="0">
              <a:solidFill>
                <a:srgbClr val="212121"/>
              </a:solidFill>
              <a:effectLst/>
              <a:latin typeface="+mn-lt"/>
            </a:endParaRPr>
          </a:p>
          <a:p>
            <a:pPr marL="457211" lvl="1" indent="0">
              <a:spcBef>
                <a:spcPts val="0"/>
              </a:spcBef>
              <a:buClr>
                <a:srgbClr val="424242"/>
              </a:buClr>
              <a:buSzPts val="1800"/>
              <a:buNone/>
            </a:pPr>
            <a:r>
              <a:rPr lang="en-US" sz="2000" b="1" dirty="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Goal:</a:t>
            </a:r>
            <a:r>
              <a:rPr lang="en-US" sz="2000" dirty="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  </a:t>
            </a:r>
          </a:p>
          <a:p>
            <a:pPr marL="457211" lvl="1" indent="0">
              <a:spcBef>
                <a:spcPts val="0"/>
              </a:spcBef>
              <a:buClr>
                <a:srgbClr val="424242"/>
              </a:buClr>
              <a:buSzPts val="1800"/>
              <a:buNone/>
            </a:pPr>
            <a:r>
              <a:rPr lang="en-US" sz="2000" dirty="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     Use Machine Learning and analyze the relationship between income per Capita on the number of  Bachelors percentage and postsecondary degree holding by State in the US</a:t>
            </a:r>
          </a:p>
          <a:p>
            <a:pPr marL="457211" lvl="1" indent="0">
              <a:spcBef>
                <a:spcPts val="0"/>
              </a:spcBef>
              <a:buClr>
                <a:srgbClr val="424242"/>
              </a:buClr>
              <a:buSzPts val="1800"/>
              <a:buNone/>
            </a:pPr>
            <a:endParaRPr lang="en-US" sz="2000" dirty="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11" lvl="1" indent="0">
              <a:spcBef>
                <a:spcPts val="0"/>
              </a:spcBef>
              <a:buClr>
                <a:srgbClr val="424242"/>
              </a:buClr>
              <a:buSzPts val="1800"/>
              <a:buNone/>
            </a:pPr>
            <a:r>
              <a:rPr lang="en-US" sz="2000" b="1" dirty="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Variables for Exploration: </a:t>
            </a:r>
          </a:p>
          <a:p>
            <a:pPr marL="457211" lvl="1" indent="0">
              <a:spcBef>
                <a:spcPts val="0"/>
              </a:spcBef>
              <a:buClr>
                <a:srgbClr val="424242"/>
              </a:buClr>
              <a:buSzPts val="1800"/>
              <a:buNone/>
            </a:pPr>
            <a:r>
              <a:rPr lang="en-US" sz="2000" dirty="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Per Capita Income (by State), Bachelor's degree Percentage and post secondary percentage (by State)</a:t>
            </a:r>
          </a:p>
          <a:p>
            <a:pPr marL="457211" lvl="1" indent="0">
              <a:spcBef>
                <a:spcPts val="0"/>
              </a:spcBef>
              <a:buClr>
                <a:srgbClr val="424242"/>
              </a:buClr>
              <a:buSzPts val="1800"/>
              <a:buNone/>
            </a:pPr>
            <a:endParaRPr lang="en-US" sz="2000" dirty="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11" lvl="1" indent="0">
              <a:spcBef>
                <a:spcPts val="0"/>
              </a:spcBef>
              <a:buClr>
                <a:srgbClr val="424242"/>
              </a:buClr>
              <a:buSzPts val="1800"/>
              <a:buNone/>
            </a:pPr>
            <a:r>
              <a:rPr lang="en-US" sz="2000" b="1" dirty="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Period: </a:t>
            </a:r>
            <a:r>
              <a:rPr lang="en-US" sz="2000" dirty="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2012-2017</a:t>
            </a:r>
          </a:p>
          <a:p>
            <a:pPr marL="457211" lvl="1" indent="0">
              <a:spcBef>
                <a:spcPts val="0"/>
              </a:spcBef>
              <a:buClr>
                <a:srgbClr val="424242"/>
              </a:buClr>
              <a:buSzPts val="1800"/>
              <a:buNone/>
            </a:pPr>
            <a:endParaRPr sz="2400" dirty="0">
              <a:solidFill>
                <a:srgbClr val="424242"/>
              </a:solidFill>
              <a:latin typeface="+mn-lt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>
            <a:spLocks noGrp="1"/>
          </p:cNvSpPr>
          <p:nvPr>
            <p:ph type="title" idx="4294967295"/>
          </p:nvPr>
        </p:nvSpPr>
        <p:spPr>
          <a:xfrm>
            <a:off x="0" y="269875"/>
            <a:ext cx="10007600" cy="86201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b="1" dirty="0"/>
              <a:t>Sources and tools Used </a:t>
            </a:r>
            <a:endParaRPr b="1" dirty="0"/>
          </a:p>
        </p:txBody>
      </p:sp>
      <p:sp>
        <p:nvSpPr>
          <p:cNvPr id="153" name="Google Shape;153;p17"/>
          <p:cNvSpPr txBox="1">
            <a:spLocks noGrp="1"/>
          </p:cNvSpPr>
          <p:nvPr>
            <p:ph type="body" idx="4294967295"/>
          </p:nvPr>
        </p:nvSpPr>
        <p:spPr>
          <a:xfrm>
            <a:off x="0" y="995680"/>
            <a:ext cx="10007600" cy="519176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SzPts val="2800"/>
              <a:buNone/>
            </a:pPr>
            <a:endParaRPr lang="en-US" sz="2000" dirty="0"/>
          </a:p>
          <a:p>
            <a:pPr marL="342900" indent="-342900">
              <a:buSzPts val="2800"/>
              <a:buFontTx/>
              <a:buChar char="-"/>
            </a:pPr>
            <a:r>
              <a:rPr lang="en-US" sz="2000" dirty="0">
                <a:hlinkClick r:id="rId3"/>
              </a:rPr>
              <a:t>https://apps.bea.gov/iTable/iTable.cfm?reqid=70</a:t>
            </a:r>
            <a:r>
              <a:rPr lang="en-US" sz="2000" dirty="0"/>
              <a:t> </a:t>
            </a:r>
          </a:p>
          <a:p>
            <a:pPr marL="342900" indent="-342900">
              <a:buSzPts val="2800"/>
              <a:buFontTx/>
              <a:buChar char="-"/>
            </a:pPr>
            <a:r>
              <a:rPr lang="en-US" sz="2000" dirty="0">
                <a:hlinkClick r:id="rId4"/>
              </a:rPr>
              <a:t>https://ncses.nsf.gov/indicators/states/indicator/bachelors-degree-holders-per-25-44-year-olds</a:t>
            </a:r>
            <a:r>
              <a:rPr lang="en-US" sz="2000" dirty="0"/>
              <a:t> </a:t>
            </a:r>
          </a:p>
          <a:p>
            <a:pPr marL="0" indent="0">
              <a:buSzPts val="2800"/>
              <a:buNone/>
            </a:pPr>
            <a:endParaRPr lang="en" sz="2000" dirty="0"/>
          </a:p>
          <a:p>
            <a:pPr indent="-541853">
              <a:buSzPts val="2800"/>
              <a:buChar char="❖"/>
            </a:pPr>
            <a:r>
              <a:rPr lang="en" sz="2800" dirty="0"/>
              <a:t>Pandas </a:t>
            </a:r>
            <a:endParaRPr sz="2800" dirty="0"/>
          </a:p>
          <a:p>
            <a:pPr indent="-541853">
              <a:buSzPts val="2800"/>
              <a:buChar char="❖"/>
            </a:pPr>
            <a:r>
              <a:rPr lang="en" sz="2800" dirty="0"/>
              <a:t>Matplotlib</a:t>
            </a:r>
            <a:endParaRPr sz="2800" dirty="0"/>
          </a:p>
          <a:p>
            <a:pPr indent="-541853">
              <a:buSzPts val="2800"/>
              <a:buChar char="❖"/>
            </a:pPr>
            <a:r>
              <a:rPr lang="en" sz="2800" dirty="0"/>
              <a:t>Tableau</a:t>
            </a:r>
            <a:endParaRPr sz="2800" dirty="0"/>
          </a:p>
          <a:p>
            <a:pPr indent="-541853">
              <a:buSzPts val="2800"/>
              <a:buChar char="❖"/>
            </a:pPr>
            <a:r>
              <a:rPr lang="en" sz="2800" dirty="0"/>
              <a:t>Scikit-Learn </a:t>
            </a:r>
            <a:endParaRPr sz="2800" dirty="0"/>
          </a:p>
          <a:p>
            <a:pPr indent="-541853">
              <a:buSzPts val="2800"/>
              <a:buChar char="❖"/>
            </a:pPr>
            <a:r>
              <a:rPr lang="en" sz="2800" dirty="0"/>
              <a:t>HTML</a:t>
            </a:r>
            <a:endParaRPr sz="2800" dirty="0"/>
          </a:p>
          <a:p>
            <a:pPr indent="-541853">
              <a:buSzPts val="2800"/>
              <a:buChar char="❖"/>
            </a:pPr>
            <a:r>
              <a:rPr lang="en" sz="2800" dirty="0"/>
              <a:t>CSS</a:t>
            </a:r>
            <a:endParaRPr sz="2800" dirty="0"/>
          </a:p>
          <a:p>
            <a:pPr indent="-541853">
              <a:buSzPts val="2800"/>
              <a:buChar char="❖"/>
            </a:pPr>
            <a:r>
              <a:rPr lang="en" sz="2800" dirty="0"/>
              <a:t>Bootstrap</a:t>
            </a:r>
            <a:endParaRPr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"/>
          <p:cNvSpPr txBox="1">
            <a:spLocks noGrp="1"/>
          </p:cNvSpPr>
          <p:nvPr>
            <p:ph type="title" idx="4294967295"/>
          </p:nvPr>
        </p:nvSpPr>
        <p:spPr>
          <a:xfrm>
            <a:off x="0" y="344488"/>
            <a:ext cx="10007600" cy="889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b="1" dirty="0"/>
              <a:t>Cleanup</a:t>
            </a:r>
            <a:endParaRPr b="1" dirty="0"/>
          </a:p>
        </p:txBody>
      </p:sp>
      <p:sp>
        <p:nvSpPr>
          <p:cNvPr id="159" name="Google Shape;159;p18"/>
          <p:cNvSpPr txBox="1">
            <a:spLocks noGrp="1"/>
          </p:cNvSpPr>
          <p:nvPr>
            <p:ph type="body" idx="4294967295"/>
          </p:nvPr>
        </p:nvSpPr>
        <p:spPr>
          <a:xfrm>
            <a:off x="817563" y="1074738"/>
            <a:ext cx="11374437" cy="5422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indent="-457189">
              <a:buClr>
                <a:srgbClr val="424242"/>
              </a:buClr>
              <a:buSzPts val="1800"/>
              <a:buFont typeface="Nunito"/>
              <a:buChar char="❖"/>
            </a:pPr>
            <a:r>
              <a:rPr lang="en" sz="2400" dirty="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Extract raw data csv files and import to jupyter notebook using pandas to transform the data. </a:t>
            </a:r>
            <a:endParaRPr sz="2400" dirty="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57189">
              <a:buClr>
                <a:srgbClr val="424242"/>
              </a:buClr>
              <a:buSzPts val="1800"/>
              <a:buFont typeface="Nunito"/>
              <a:buChar char="❖"/>
            </a:pPr>
            <a:r>
              <a:rPr lang="en" sz="2400" dirty="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Selected 3 columns from each of the 2 datasets to use in our final dataset for this project. </a:t>
            </a:r>
            <a:endParaRPr sz="2400" dirty="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indent="0">
              <a:spcBef>
                <a:spcPts val="2133"/>
              </a:spcBef>
              <a:buNone/>
            </a:pPr>
            <a:endParaRPr sz="2133" dirty="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sz="2133" dirty="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57FCD1B-BF75-2133-189F-447F61ED2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20" y="2783840"/>
            <a:ext cx="6837680" cy="347471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"/>
          <p:cNvSpPr txBox="1">
            <a:spLocks noGrp="1"/>
          </p:cNvSpPr>
          <p:nvPr>
            <p:ph type="title" idx="4294967295"/>
          </p:nvPr>
        </p:nvSpPr>
        <p:spPr>
          <a:xfrm>
            <a:off x="0" y="376238"/>
            <a:ext cx="10007600" cy="84296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b="1" dirty="0"/>
              <a:t>Cleanup</a:t>
            </a:r>
            <a:endParaRPr dirty="0"/>
          </a:p>
        </p:txBody>
      </p:sp>
      <p:sp>
        <p:nvSpPr>
          <p:cNvPr id="166" name="Google Shape;166;p19"/>
          <p:cNvSpPr txBox="1">
            <a:spLocks noGrp="1"/>
          </p:cNvSpPr>
          <p:nvPr>
            <p:ph type="body" idx="4294967295"/>
          </p:nvPr>
        </p:nvSpPr>
        <p:spPr>
          <a:xfrm>
            <a:off x="836613" y="1331913"/>
            <a:ext cx="11233467" cy="484536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indent="-457189">
              <a:buClr>
                <a:srgbClr val="424242"/>
              </a:buClr>
              <a:buSzPts val="1800"/>
              <a:buFont typeface="Nunito"/>
              <a:buChar char="❖"/>
            </a:pPr>
            <a:r>
              <a:rPr lang="en" sz="2400" dirty="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Once the datasets were transformed, we merged all datasets, and exported a merged_results csv file to use it for our analysis and predictions.</a:t>
            </a:r>
            <a:endParaRPr sz="2400" dirty="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indent="0">
              <a:spcBef>
                <a:spcPts val="2133"/>
              </a:spcBef>
              <a:buNone/>
            </a:pPr>
            <a:endParaRPr sz="2133" dirty="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sz="2133" dirty="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89A08CF0-8B7C-E3EC-1E79-F713DD5E9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0" y="2550160"/>
            <a:ext cx="9245600" cy="348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874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>
            <a:spLocks noGrp="1"/>
          </p:cNvSpPr>
          <p:nvPr>
            <p:ph type="title" idx="4294967295"/>
          </p:nvPr>
        </p:nvSpPr>
        <p:spPr>
          <a:xfrm>
            <a:off x="0" y="287338"/>
            <a:ext cx="10007600" cy="89058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b="1" dirty="0"/>
              <a:t>Tableau Data</a:t>
            </a:r>
            <a:endParaRPr b="1" dirty="0"/>
          </a:p>
        </p:txBody>
      </p:sp>
      <p:sp>
        <p:nvSpPr>
          <p:cNvPr id="188" name="Google Shape;188;p22"/>
          <p:cNvSpPr txBox="1">
            <a:spLocks noGrp="1"/>
          </p:cNvSpPr>
          <p:nvPr>
            <p:ph type="body" idx="4294967295"/>
          </p:nvPr>
        </p:nvSpPr>
        <p:spPr>
          <a:xfrm>
            <a:off x="808038" y="1022350"/>
            <a:ext cx="8514382" cy="97631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indent="-448722">
              <a:buSzPts val="1700"/>
              <a:buFont typeface="Nunito"/>
              <a:buChar char="❖"/>
            </a:pPr>
            <a:r>
              <a:rPr lang="en" sz="2267" dirty="0">
                <a:latin typeface="Nunito"/>
                <a:ea typeface="Nunito"/>
                <a:cs typeface="Nunito"/>
                <a:sym typeface="Nunito"/>
              </a:rPr>
              <a:t>Used cleanup data ‘merge_bip.csv’ to create Tableau Visualization with a drop down filter by state and year.</a:t>
            </a:r>
          </a:p>
          <a:p>
            <a:pPr indent="-448722">
              <a:buSzPts val="1700"/>
              <a:buFont typeface="Nunito"/>
              <a:buChar char="❖"/>
            </a:pPr>
            <a:endParaRPr lang="en" sz="2267" dirty="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Screen Recording 2022-08-31 at 5.37.19 PM.mov" descr="Screen Recording 2022-08-31 at 5.37.19 PM.mov">
            <a:hlinkClick r:id="" action="ppaction://media"/>
            <a:extLst>
              <a:ext uri="{FF2B5EF4-FFF2-40B4-BE49-F238E27FC236}">
                <a16:creationId xmlns:a16="http://schemas.microsoft.com/office/drawing/2014/main" id="{5AA459BE-34DF-617B-55F6-39E1551DD8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76501" y="3029569"/>
            <a:ext cx="4887037" cy="3541093"/>
          </a:xfrm>
          <a:prstGeom prst="rect">
            <a:avLst/>
          </a:prstGeom>
        </p:spPr>
      </p:pic>
      <p:pic>
        <p:nvPicPr>
          <p:cNvPr id="3" name="Screen Recording 2022-08-31 at 5.38.39 PM.mov" descr="Screen Recording 2022-08-31 at 5.38.39 PM.mov">
            <a:hlinkClick r:id="" action="ppaction://media"/>
            <a:extLst>
              <a:ext uri="{FF2B5EF4-FFF2-40B4-BE49-F238E27FC236}">
                <a16:creationId xmlns:a16="http://schemas.microsoft.com/office/drawing/2014/main" id="{460F28E5-099E-032D-886D-0600C2893A8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902551" y="3156258"/>
            <a:ext cx="4887036" cy="35410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32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2022-08-31 at 5.40.00 PM.mov" descr="Screen Recording 2022-08-31 at 5.40.00 PM.mov">
            <a:hlinkClick r:id="" action="ppaction://media"/>
            <a:extLst>
              <a:ext uri="{FF2B5EF4-FFF2-40B4-BE49-F238E27FC236}">
                <a16:creationId xmlns:a16="http://schemas.microsoft.com/office/drawing/2014/main" id="{0376C88B-B98C-E981-8A4E-84527CF076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6285" y="1737958"/>
            <a:ext cx="6611665" cy="4739932"/>
          </a:xfrm>
          <a:prstGeom prst="rect">
            <a:avLst/>
          </a:prstGeom>
        </p:spPr>
      </p:pic>
      <p:sp>
        <p:nvSpPr>
          <p:cNvPr id="3" name="Google Shape;188;p22">
            <a:extLst>
              <a:ext uri="{FF2B5EF4-FFF2-40B4-BE49-F238E27FC236}">
                <a16:creationId xmlns:a16="http://schemas.microsoft.com/office/drawing/2014/main" id="{58C6411A-4116-DFBC-9FAF-D65EFFC97BD3}"/>
              </a:ext>
            </a:extLst>
          </p:cNvPr>
          <p:cNvSpPr txBox="1">
            <a:spLocks/>
          </p:cNvSpPr>
          <p:nvPr/>
        </p:nvSpPr>
        <p:spPr>
          <a:xfrm>
            <a:off x="0" y="1802935"/>
            <a:ext cx="5336285" cy="976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448722">
              <a:buSzPts val="1700"/>
              <a:buFont typeface="Nunito"/>
              <a:buChar char="❖"/>
            </a:pPr>
            <a:r>
              <a:rPr lang="en" sz="2267" kern="0" dirty="0">
                <a:latin typeface="Nunito"/>
                <a:ea typeface="Nunito"/>
                <a:cs typeface="Nunito"/>
                <a:sym typeface="Nunito"/>
              </a:rPr>
              <a:t>Used cleanup data ‘merge_bip.csv’ to create Tableau Visualization with a drop down filter by state and year.</a:t>
            </a:r>
          </a:p>
          <a:p>
            <a:pPr indent="-448722">
              <a:buSzPts val="1700"/>
              <a:buFont typeface="Nunito"/>
              <a:buChar char="❖"/>
            </a:pPr>
            <a:endParaRPr lang="en" sz="2267" kern="0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" name="Google Shape;187;p22">
            <a:extLst>
              <a:ext uri="{FF2B5EF4-FFF2-40B4-BE49-F238E27FC236}">
                <a16:creationId xmlns:a16="http://schemas.microsoft.com/office/drawing/2014/main" id="{4B4ED709-E2DB-6C41-5126-45872F4BB3AB}"/>
              </a:ext>
            </a:extLst>
          </p:cNvPr>
          <p:cNvSpPr txBox="1">
            <a:spLocks/>
          </p:cNvSpPr>
          <p:nvPr/>
        </p:nvSpPr>
        <p:spPr>
          <a:xfrm>
            <a:off x="156117" y="309640"/>
            <a:ext cx="10007600" cy="89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b="1" kern="0" dirty="0"/>
              <a:t>Tableau </a:t>
            </a:r>
            <a:r>
              <a:rPr lang="en-US" b="1" kern="0"/>
              <a:t>Data cont’d</a:t>
            </a:r>
            <a:endParaRPr lang="en-US" b="1" kern="0" dirty="0"/>
          </a:p>
        </p:txBody>
      </p:sp>
    </p:spTree>
    <p:extLst>
      <p:ext uri="{BB962C8B-B14F-4D97-AF65-F5344CB8AC3E}">
        <p14:creationId xmlns:p14="http://schemas.microsoft.com/office/powerpoint/2010/main" val="171781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>
            <a:spLocks noGrp="1"/>
          </p:cNvSpPr>
          <p:nvPr>
            <p:ph type="title" idx="4294967295"/>
          </p:nvPr>
        </p:nvSpPr>
        <p:spPr>
          <a:xfrm>
            <a:off x="0" y="141288"/>
            <a:ext cx="10007600" cy="83343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b="1"/>
              <a:t>Machine Learning</a:t>
            </a:r>
            <a:endParaRPr b="1"/>
          </a:p>
        </p:txBody>
      </p:sp>
      <p:sp>
        <p:nvSpPr>
          <p:cNvPr id="220" name="Google Shape;220;p27"/>
          <p:cNvSpPr txBox="1">
            <a:spLocks noGrp="1"/>
          </p:cNvSpPr>
          <p:nvPr>
            <p:ph type="body" idx="4294967295"/>
          </p:nvPr>
        </p:nvSpPr>
        <p:spPr>
          <a:xfrm>
            <a:off x="0" y="1778000"/>
            <a:ext cx="11814175" cy="91591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indent="-457189">
              <a:buClr>
                <a:srgbClr val="000000"/>
              </a:buClr>
              <a:buSzPts val="1800"/>
              <a:buChar char="❖"/>
            </a:pPr>
            <a:r>
              <a:rPr lang="en" sz="2400" b="1" dirty="0">
                <a:solidFill>
                  <a:srgbClr val="000000"/>
                </a:solidFill>
              </a:rPr>
              <a:t>Prove: </a:t>
            </a:r>
            <a:r>
              <a:rPr lang="en" sz="2133" dirty="0">
                <a:solidFill>
                  <a:srgbClr val="000000"/>
                </a:solidFill>
              </a:rPr>
              <a:t> Bachelors percentage and postsecondary degre percentage are strongly correlated to the per capita income by State </a:t>
            </a:r>
            <a:endParaRPr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  <a:buNone/>
            </a:pPr>
            <a:endParaRPr sz="1867" dirty="0"/>
          </a:p>
        </p:txBody>
      </p:sp>
      <p:sp>
        <p:nvSpPr>
          <p:cNvPr id="224" name="Google Shape;224;p27"/>
          <p:cNvSpPr txBox="1"/>
          <p:nvPr/>
        </p:nvSpPr>
        <p:spPr>
          <a:xfrm>
            <a:off x="101600" y="914400"/>
            <a:ext cx="11622800" cy="10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57189" defTabSz="1219170">
              <a:lnSpc>
                <a:spcPct val="115000"/>
              </a:lnSpc>
              <a:buClr>
                <a:srgbClr val="000000"/>
              </a:buClr>
              <a:buSzPts val="1800"/>
              <a:buFont typeface="Calibri"/>
              <a:buChar char="❖"/>
            </a:pPr>
            <a:r>
              <a:rPr lang="en" sz="24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Cleanup of merged_results for Machine Learning purposes</a:t>
            </a:r>
            <a:endParaRPr sz="2400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1C45D8BF-DDB5-49D9-F813-C208E0B61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>
            <a:spLocks noGrp="1"/>
          </p:cNvSpPr>
          <p:nvPr>
            <p:ph type="title" idx="4294967295"/>
          </p:nvPr>
        </p:nvSpPr>
        <p:spPr>
          <a:xfrm>
            <a:off x="0" y="344488"/>
            <a:ext cx="10007600" cy="83343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b="1" dirty="0"/>
              <a:t>Machine Learning </a:t>
            </a:r>
            <a:endParaRPr b="1" dirty="0"/>
          </a:p>
        </p:txBody>
      </p:sp>
      <p:sp>
        <p:nvSpPr>
          <p:cNvPr id="243" name="Google Shape;243;p29"/>
          <p:cNvSpPr txBox="1"/>
          <p:nvPr/>
        </p:nvSpPr>
        <p:spPr>
          <a:xfrm>
            <a:off x="1899920" y="4622800"/>
            <a:ext cx="3657600" cy="133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b="1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Bachelors percentage  vs Income</a:t>
            </a:r>
            <a:endParaRPr sz="1867" b="1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-Strong correlation</a:t>
            </a:r>
            <a:endParaRPr sz="1867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-Strong positive trend </a:t>
            </a:r>
            <a:endParaRPr sz="1867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AC97FE2F-D6CC-C8F4-A474-185D95EA7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56" y="1035811"/>
            <a:ext cx="5106563" cy="3373630"/>
          </a:xfrm>
          <a:prstGeom prst="rect">
            <a:avLst/>
          </a:prstGeo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E229A970-D5F5-E038-169C-3B0A5B59F8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682" y="1089719"/>
            <a:ext cx="5187841" cy="3512761"/>
          </a:xfrm>
          <a:prstGeom prst="rect">
            <a:avLst/>
          </a:prstGeom>
        </p:spPr>
      </p:pic>
      <p:sp>
        <p:nvSpPr>
          <p:cNvPr id="6" name="Google Shape;243;p29">
            <a:extLst>
              <a:ext uri="{FF2B5EF4-FFF2-40B4-BE49-F238E27FC236}">
                <a16:creationId xmlns:a16="http://schemas.microsoft.com/office/drawing/2014/main" id="{58EA6664-8AB1-F23E-9B8B-2B8FE392FE01}"/>
              </a:ext>
            </a:extLst>
          </p:cNvPr>
          <p:cNvSpPr txBox="1"/>
          <p:nvPr/>
        </p:nvSpPr>
        <p:spPr>
          <a:xfrm flipH="1">
            <a:off x="6766560" y="4622800"/>
            <a:ext cx="4409440" cy="133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b="1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Postsecondary percentage  vs Income</a:t>
            </a:r>
            <a:endParaRPr sz="1867" b="1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-Strong correlation</a:t>
            </a:r>
            <a:endParaRPr sz="1867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-Strong positive trend </a:t>
            </a:r>
            <a:endParaRPr sz="1867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1470</TotalTime>
  <Words>431</Words>
  <Application>Microsoft Office PowerPoint</Application>
  <PresentationFormat>Widescreen</PresentationFormat>
  <Paragraphs>61</Paragraphs>
  <Slides>11</Slides>
  <Notes>9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Nunito</vt:lpstr>
      <vt:lpstr>Office Theme</vt:lpstr>
      <vt:lpstr>Shift</vt:lpstr>
      <vt:lpstr>1_Shift</vt:lpstr>
      <vt:lpstr>Education vs Income by State</vt:lpstr>
      <vt:lpstr>Analysis Importance </vt:lpstr>
      <vt:lpstr>Sources and tools Used </vt:lpstr>
      <vt:lpstr>Cleanup</vt:lpstr>
      <vt:lpstr>Cleanup</vt:lpstr>
      <vt:lpstr>Tableau Data</vt:lpstr>
      <vt:lpstr>PowerPoint Presentation</vt:lpstr>
      <vt:lpstr>Machine Learning</vt:lpstr>
      <vt:lpstr>Machine Learning </vt:lpstr>
      <vt:lpstr>Machine Learning</vt:lpstr>
      <vt:lpstr>What we would like to add with further development and time.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Rich or Die?</dc:title>
  <dc:creator>Donnata St Juste</dc:creator>
  <cp:lastModifiedBy>prak bagavatula</cp:lastModifiedBy>
  <cp:revision>10</cp:revision>
  <dcterms:created xsi:type="dcterms:W3CDTF">2022-08-27T15:44:10Z</dcterms:created>
  <dcterms:modified xsi:type="dcterms:W3CDTF">2022-09-01T00:05:13Z</dcterms:modified>
</cp:coreProperties>
</file>